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1440" r:id="rId2"/>
    <p:sldId id="1456" r:id="rId3"/>
    <p:sldId id="1441" r:id="rId4"/>
    <p:sldId id="1442" r:id="rId5"/>
    <p:sldId id="1443" r:id="rId6"/>
    <p:sldId id="1444" r:id="rId7"/>
    <p:sldId id="1445" r:id="rId8"/>
    <p:sldId id="1446" r:id="rId9"/>
    <p:sldId id="1447" r:id="rId10"/>
    <p:sldId id="1448" r:id="rId11"/>
    <p:sldId id="1449" r:id="rId12"/>
    <p:sldId id="1450" r:id="rId13"/>
    <p:sldId id="1451" r:id="rId14"/>
    <p:sldId id="1452" r:id="rId15"/>
    <p:sldId id="1453" r:id="rId16"/>
    <p:sldId id="1411" r:id="rId17"/>
    <p:sldId id="1412" r:id="rId18"/>
    <p:sldId id="1413" r:id="rId19"/>
    <p:sldId id="1414" r:id="rId20"/>
    <p:sldId id="1415" r:id="rId21"/>
    <p:sldId id="1454" r:id="rId22"/>
    <p:sldId id="1417" r:id="rId23"/>
    <p:sldId id="1418" r:id="rId24"/>
    <p:sldId id="1419" r:id="rId25"/>
    <p:sldId id="1420" r:id="rId26"/>
    <p:sldId id="1421" r:id="rId27"/>
    <p:sldId id="1422" r:id="rId28"/>
    <p:sldId id="1423" r:id="rId29"/>
    <p:sldId id="1424" r:id="rId30"/>
    <p:sldId id="1425" r:id="rId31"/>
    <p:sldId id="1426" r:id="rId32"/>
    <p:sldId id="1427" r:id="rId33"/>
    <p:sldId id="1428" r:id="rId34"/>
    <p:sldId id="1429" r:id="rId35"/>
    <p:sldId id="1430" r:id="rId36"/>
    <p:sldId id="1431" r:id="rId37"/>
    <p:sldId id="1432" r:id="rId38"/>
    <p:sldId id="1433" r:id="rId39"/>
    <p:sldId id="1436" r:id="rId40"/>
    <p:sldId id="1455" r:id="rId41"/>
    <p:sldId id="1437" r:id="rId42"/>
    <p:sldId id="1438" r:id="rId43"/>
    <p:sldId id="1278" r:id="rId4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7" d="100"/>
          <a:sy n="87" d="100"/>
        </p:scale>
        <p:origin x="-105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14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Relationship Id="rId3" Type="http://schemas.openxmlformats.org/officeDocument/2006/relationships/image" Target="../media/image13.w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2: MapReduce Algorithm Design 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12, 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07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source of problems…</a:t>
            </a:r>
          </a:p>
          <a:p>
            <a:pPr lvl="1"/>
            <a:r>
              <a:rPr lang="en-US" dirty="0" smtClean="0"/>
              <a:t>Cloud-based services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pPr lvl="1"/>
            <a:r>
              <a:rPr lang="en-US" dirty="0" smtClean="0"/>
              <a:t>Clouds make it easier to start companies that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As well as a solution…</a:t>
            </a:r>
          </a:p>
          <a:p>
            <a:pPr lvl="1"/>
            <a:r>
              <a:rPr lang="en-US" dirty="0" smtClean="0"/>
              <a:t>Ability to </a:t>
            </a:r>
            <a:r>
              <a:rPr lang="en-US" dirty="0"/>
              <a:t>p</a:t>
            </a:r>
            <a:r>
              <a:rPr lang="en-US" dirty="0" smtClean="0"/>
              <a:t>rovision analytics clusters on-demand in the cloud</a:t>
            </a:r>
          </a:p>
          <a:p>
            <a:pPr lvl="1"/>
            <a:r>
              <a:rPr lang="en-US" dirty="0" smtClean="0"/>
              <a:t>Commoditization and democratization of big data capabilities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i="1" dirty="0" smtClean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latin typeface="Gill Sans"/>
                <a:cs typeface="Gill Sans"/>
              </a:rPr>
              <a:t>What </a:t>
            </a:r>
            <a:r>
              <a:rPr lang="en-US" sz="3200" i="1" dirty="0" smtClean="0">
                <a:latin typeface="Gill Sans"/>
                <a:cs typeface="Gill Sans"/>
              </a:rPr>
              <a:t>is</a:t>
            </a:r>
            <a:r>
              <a:rPr lang="en-US" sz="3200" dirty="0" smtClean="0">
                <a:latin typeface="Gill Sans"/>
                <a:cs typeface="Gill Sans"/>
              </a:rPr>
              <a:t> the Matrix?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</a:t>
            </a:r>
            <a:r>
              <a:rPr lang="en-US" sz="1000" b="0" dirty="0"/>
              <a:t>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40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4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379451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latin typeface="Gill Sans"/>
                <a:cs typeface="Gill Sans"/>
              </a:rPr>
              <a:t>Aside, what about Spark?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5" name="Picture 4" descr="800px-Hadoop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276600" cy="8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1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</a:t>
            </a:r>
            <a:r>
              <a:rPr lang="en-US" dirty="0" smtClean="0"/>
              <a:t>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Mapper&lt;K</a:t>
            </a:r>
            <a:r>
              <a:rPr lang="en-US" baseline="-25000" dirty="0" smtClean="0"/>
              <a:t>in</a:t>
            </a:r>
            <a:r>
              <a:rPr lang="en-US" dirty="0" smtClean="0"/>
              <a:t>,V</a:t>
            </a:r>
            <a:r>
              <a:rPr lang="en-US" baseline="-25000" dirty="0"/>
              <a:t>in</a:t>
            </a:r>
            <a:r>
              <a:rPr lang="en-US" dirty="0" smtClean="0"/>
              <a:t>,K</a:t>
            </a:r>
            <a:r>
              <a:rPr lang="en-US" baseline="-25000" dirty="0"/>
              <a:t>out</a:t>
            </a:r>
            <a:r>
              <a:rPr lang="en-US" dirty="0" smtClean="0"/>
              <a:t>,V</a:t>
            </a:r>
            <a:r>
              <a:rPr lang="en-US" baseline="-25000" dirty="0" smtClean="0"/>
              <a:t>out</a:t>
            </a:r>
            <a:r>
              <a:rPr lang="en-US" dirty="0" smtClean="0"/>
              <a:t>&gt;</a:t>
            </a:r>
          </a:p>
          <a:p>
            <a:pPr lvl="1"/>
            <a:r>
              <a:rPr lang="en-US" dirty="0"/>
              <a:t>void setup(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beginning of the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void map</a:t>
            </a:r>
            <a:r>
              <a:rPr lang="en-US" dirty="0"/>
              <a:t>(</a:t>
            </a:r>
            <a:r>
              <a:rPr lang="en-US" dirty="0" smtClean="0"/>
              <a:t>K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key, </a:t>
            </a:r>
            <a:r>
              <a:rPr lang="en-US" dirty="0" smtClean="0"/>
              <a:t>V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value, </a:t>
            </a:r>
            <a:r>
              <a:rPr lang="en-US" dirty="0" err="1"/>
              <a:t>Mapper.Context</a:t>
            </a:r>
            <a:r>
              <a:rPr lang="en-US" dirty="0"/>
              <a:t> 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key/value pair in the input </a:t>
            </a:r>
            <a:r>
              <a:rPr lang="en-US" dirty="0" smtClean="0"/>
              <a:t>split</a:t>
            </a:r>
          </a:p>
          <a:p>
            <a:pPr lvl="1"/>
            <a:r>
              <a:rPr lang="en-US" dirty="0"/>
              <a:t>void cleanup(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end of the </a:t>
            </a:r>
            <a:r>
              <a:rPr lang="en-US" dirty="0" smtClean="0"/>
              <a:t>task</a:t>
            </a:r>
            <a:endParaRPr lang="en-US" dirty="0"/>
          </a:p>
          <a:p>
            <a:r>
              <a:rPr lang="en-US" dirty="0"/>
              <a:t>Reducer&lt;K</a:t>
            </a:r>
            <a:r>
              <a:rPr lang="en-US" baseline="-25000" dirty="0"/>
              <a:t>in</a:t>
            </a:r>
            <a:r>
              <a:rPr lang="en-US" dirty="0"/>
              <a:t>,V</a:t>
            </a:r>
            <a:r>
              <a:rPr lang="en-US" baseline="-25000" dirty="0"/>
              <a:t>in</a:t>
            </a:r>
            <a:r>
              <a:rPr lang="en-US" dirty="0"/>
              <a:t>,K</a:t>
            </a:r>
            <a:r>
              <a:rPr lang="en-US" baseline="-25000" dirty="0"/>
              <a:t>out</a:t>
            </a:r>
            <a:r>
              <a:rPr lang="en-US" dirty="0"/>
              <a:t>,V</a:t>
            </a:r>
            <a:r>
              <a:rPr lang="en-US" baseline="-25000" dirty="0"/>
              <a:t>out</a:t>
            </a:r>
            <a:r>
              <a:rPr lang="en-US" dirty="0" smtClean="0"/>
              <a:t>&gt;</a:t>
            </a:r>
            <a:r>
              <a:rPr lang="en-US" dirty="0"/>
              <a:t>/Combiner&lt;K</a:t>
            </a:r>
            <a:r>
              <a:rPr lang="en-US" baseline="-25000" dirty="0"/>
              <a:t>in</a:t>
            </a:r>
            <a:r>
              <a:rPr lang="en-US" dirty="0"/>
              <a:t>,V</a:t>
            </a:r>
            <a:r>
              <a:rPr lang="en-US" baseline="-25000" dirty="0"/>
              <a:t>in</a:t>
            </a:r>
            <a:r>
              <a:rPr lang="en-US" dirty="0"/>
              <a:t>,K</a:t>
            </a:r>
            <a:r>
              <a:rPr lang="en-US" baseline="-25000" dirty="0"/>
              <a:t>out</a:t>
            </a:r>
            <a:r>
              <a:rPr lang="en-US" dirty="0"/>
              <a:t>,V</a:t>
            </a:r>
            <a:r>
              <a:rPr lang="en-US" baseline="-25000" dirty="0"/>
              <a:t>out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void setup(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start of the </a:t>
            </a:r>
            <a:r>
              <a:rPr lang="en-US" dirty="0" smtClean="0"/>
              <a:t>task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reduce</a:t>
            </a:r>
            <a:r>
              <a:rPr lang="en-US" dirty="0"/>
              <a:t>(</a:t>
            </a:r>
            <a:r>
              <a:rPr lang="en-US" dirty="0" smtClean="0"/>
              <a:t>K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key, </a:t>
            </a:r>
            <a:r>
              <a:rPr lang="en-US" dirty="0" err="1"/>
              <a:t>Iterable</a:t>
            </a:r>
            <a:r>
              <a:rPr lang="en-US" dirty="0"/>
              <a:t>&lt;</a:t>
            </a:r>
            <a:r>
              <a:rPr lang="en-US" dirty="0" smtClean="0"/>
              <a:t>V</a:t>
            </a:r>
            <a:r>
              <a:rPr lang="en-US" baseline="-25000" dirty="0"/>
              <a:t>in</a:t>
            </a:r>
            <a:r>
              <a:rPr lang="en-US" dirty="0" smtClean="0"/>
              <a:t>&gt; </a:t>
            </a:r>
            <a:r>
              <a:rPr lang="en-US" dirty="0"/>
              <a:t>values, 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</a:t>
            </a:r>
            <a:r>
              <a:rPr lang="en-US" dirty="0" smtClean="0"/>
              <a:t>key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cleanup(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end of the </a:t>
            </a:r>
            <a:r>
              <a:rPr lang="en-US" dirty="0" smtClean="0"/>
              <a:t>task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3894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</a:t>
            </a:r>
            <a:r>
              <a:rPr lang="en-US" dirty="0" smtClean="0"/>
              <a:t>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Partitioner</a:t>
            </a:r>
            <a:endParaRPr lang="en-US" dirty="0" smtClean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</a:t>
            </a:r>
            <a:r>
              <a:rPr lang="en-US" dirty="0" err="1" smtClean="0"/>
              <a:t>getPartition</a:t>
            </a:r>
            <a:r>
              <a:rPr lang="en-US" dirty="0"/>
              <a:t>(</a:t>
            </a:r>
            <a:r>
              <a:rPr lang="en-US" dirty="0" smtClean="0"/>
              <a:t>K </a:t>
            </a:r>
            <a:r>
              <a:rPr lang="en-US" dirty="0"/>
              <a:t>key, </a:t>
            </a:r>
            <a:r>
              <a:rPr lang="en-US" dirty="0" smtClean="0"/>
              <a:t>V </a:t>
            </a:r>
            <a:r>
              <a:rPr lang="en-US" dirty="0"/>
              <a:t>value,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numPartitions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Get </a:t>
            </a:r>
            <a:r>
              <a:rPr lang="en-US" dirty="0"/>
              <a:t>the partition number </a:t>
            </a:r>
            <a:r>
              <a:rPr lang="en-US" dirty="0" smtClean="0"/>
              <a:t>given total </a:t>
            </a:r>
            <a:r>
              <a:rPr lang="en-US" dirty="0"/>
              <a:t>number of partitions </a:t>
            </a:r>
          </a:p>
          <a:p>
            <a:r>
              <a:rPr lang="en-US" dirty="0" smtClean="0"/>
              <a:t>Job</a:t>
            </a:r>
          </a:p>
          <a:p>
            <a:pPr lvl="1"/>
            <a:r>
              <a:rPr lang="en-US" dirty="0" smtClean="0"/>
              <a:t>Represents a packaged Hadoop job for submission to cluster</a:t>
            </a:r>
          </a:p>
          <a:p>
            <a:pPr lvl="1"/>
            <a:r>
              <a:rPr lang="en-US" dirty="0" smtClean="0"/>
              <a:t>Need to specify input and output paths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input and output formats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mapper, reducer, combiner, </a:t>
            </a:r>
            <a:r>
              <a:rPr lang="en-US" dirty="0" err="1" smtClean="0"/>
              <a:t>partitioner</a:t>
            </a:r>
            <a:r>
              <a:rPr lang="en-US" dirty="0" smtClean="0"/>
              <a:t> classes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intermediate/final key/value classes</a:t>
            </a:r>
          </a:p>
          <a:p>
            <a:pPr lvl="1"/>
            <a:r>
              <a:rPr lang="en-US" dirty="0" smtClean="0"/>
              <a:t>Need to specify number of reducers (but not mappers, why?)</a:t>
            </a:r>
          </a:p>
          <a:p>
            <a:pPr lvl="1"/>
            <a:r>
              <a:rPr lang="en-US" dirty="0" smtClean="0"/>
              <a:t>Don’t depend of defaults!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95477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tale of two packages…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352800" y="1219200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074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Types in Hadoop: Keys and Values</a:t>
            </a:r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2017713" y="1524000"/>
            <a:ext cx="11875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Gill Sans"/>
                <a:cs typeface="Gill Sans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240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Every 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1415068" y="2525713"/>
            <a:ext cx="23949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 err="1">
                <a:solidFill>
                  <a:srgbClr val="FF0000"/>
                </a:solidFill>
                <a:latin typeface="Gill Sans"/>
                <a:cs typeface="Gill Sans"/>
              </a:rPr>
              <a:t>WritableComprable</a:t>
            </a:r>
            <a:endParaRPr lang="en-US" sz="1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25713"/>
            <a:ext cx="4038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All 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rot="16200000" flipV="1">
            <a:off x="2279650" y="2209801"/>
            <a:ext cx="631825" cy="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849438" y="4114800"/>
            <a:ext cx="13304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LongWritable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rot="5400000" flipH="1" flipV="1">
            <a:off x="1986757" y="3505994"/>
            <a:ext cx="12192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078288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types.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752600" y="5822533"/>
            <a:ext cx="1334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SequenceFiles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7912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 encoded of a sequence of </a:t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key/value pairs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21862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sum);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72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76200" y="1419284"/>
            <a:ext cx="8763000" cy="453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private static class </a:t>
            </a:r>
            <a:r>
              <a:rPr lang="en-US" sz="17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MyMapper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extends 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Mapper&lt;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, Text, Text,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final static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ONE = new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(1);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private final static Text WORD = new Text();</a:t>
            </a:r>
          </a:p>
          <a:p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public void map(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key, Text value, Context context)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  throws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String line = ((Text) value).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toString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StringTokenizer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= new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StringTokenizer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(line);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itr.hasMoreTokens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WORD.set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itr.nextToken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(WORD, ONE);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81728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1419284"/>
            <a:ext cx="8991600" cy="453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private static class </a:t>
            </a:r>
            <a:r>
              <a:rPr lang="en-US" sz="17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MyReducer</a:t>
            </a:r>
            <a:endParaRPr lang="en-US" sz="17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extends 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Reducer&lt;Text,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, Text,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sz="17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SUM = new </a:t>
            </a:r>
            <a:r>
              <a:rPr lang="en-US" sz="17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public void reduce(Text key,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&gt; values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Context 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context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) throws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Iterator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values.iterator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sum = 0;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iter.hasNext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().get();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SUM.set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(sum);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(key, SUM);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061157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object creation if possible</a:t>
            </a:r>
          </a:p>
          <a:p>
            <a:pPr lvl="1"/>
            <a:r>
              <a:rPr lang="en-US" dirty="0" smtClean="0"/>
              <a:t>Reuse Writable objects, change the payload</a:t>
            </a:r>
          </a:p>
          <a:p>
            <a:r>
              <a:rPr lang="en-US" dirty="0" smtClean="0"/>
              <a:t>Execution framework reuses value object in reducer</a:t>
            </a:r>
          </a:p>
          <a:p>
            <a:r>
              <a:rPr lang="en-US" dirty="0" smtClean="0"/>
              <a:t>Passing parameters via class statics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23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to Mappers and Reducers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 parameters</a:t>
            </a:r>
          </a:p>
          <a:p>
            <a:pPr lvl="1"/>
            <a:r>
              <a:rPr lang="en-US" dirty="0" smtClean="0"/>
              <a:t>Directly in the Job object for parameters</a:t>
            </a:r>
          </a:p>
          <a:p>
            <a:r>
              <a:rPr lang="en-US" dirty="0" smtClean="0"/>
              <a:t>“Side data”</a:t>
            </a:r>
          </a:p>
          <a:p>
            <a:pPr lvl="1"/>
            <a:r>
              <a:rPr lang="en-US" dirty="0" err="1" smtClean="0"/>
              <a:t>DistributedCache</a:t>
            </a:r>
            <a:endParaRPr lang="en-US" dirty="0" smtClean="0"/>
          </a:p>
          <a:p>
            <a:pPr lvl="1"/>
            <a:r>
              <a:rPr lang="en-US" dirty="0" smtClean="0"/>
              <a:t>Mappers/reducers read from HDFS in setup method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00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Complex Data Types in Hadoop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How do you implement complex data types?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The easiest way: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Encoded it as Text, e.g., (a, b) = “a:b”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Use regular expressions to parse and extract data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Works, but </a:t>
            </a:r>
            <a:r>
              <a:rPr lang="en-US" dirty="0" err="1" smtClean="0">
                <a:solidFill>
                  <a:schemeClr val="bg2"/>
                </a:solidFill>
              </a:rPr>
              <a:t>janky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The hard way: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Define a custom implementation of Writable(</a:t>
            </a:r>
            <a:r>
              <a:rPr lang="en-US" dirty="0" err="1" smtClean="0">
                <a:solidFill>
                  <a:schemeClr val="bg2"/>
                </a:solidFill>
              </a:rPr>
              <a:t>Comprable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Must implement: </a:t>
            </a:r>
            <a:r>
              <a:rPr lang="en-US" dirty="0" err="1" smtClean="0">
                <a:solidFill>
                  <a:schemeClr val="bg2"/>
                </a:solidFill>
              </a:rPr>
              <a:t>readFields</a:t>
            </a:r>
            <a:r>
              <a:rPr lang="en-US" dirty="0" smtClean="0">
                <a:solidFill>
                  <a:schemeClr val="bg2"/>
                </a:solidFill>
              </a:rPr>
              <a:t>, write, (</a:t>
            </a:r>
            <a:r>
              <a:rPr lang="en-US" dirty="0" err="1" smtClean="0">
                <a:solidFill>
                  <a:schemeClr val="bg2"/>
                </a:solidFill>
              </a:rPr>
              <a:t>compareTo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Computationally efficient, but slow for rapid prototyping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Implement </a:t>
            </a:r>
            <a:r>
              <a:rPr lang="en-US" dirty="0" err="1" smtClean="0">
                <a:solidFill>
                  <a:schemeClr val="bg2"/>
                </a:solidFill>
              </a:rPr>
              <a:t>WritableComparator</a:t>
            </a:r>
            <a:r>
              <a:rPr lang="en-US" dirty="0" smtClean="0">
                <a:solidFill>
                  <a:schemeClr val="bg2"/>
                </a:solidFill>
              </a:rPr>
              <a:t> hook for performance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Somewhere in the middle:</a:t>
            </a:r>
          </a:p>
          <a:p>
            <a:pPr lvl="1"/>
            <a:r>
              <a:rPr lang="en-US" dirty="0" err="1" smtClean="0">
                <a:solidFill>
                  <a:schemeClr val="bg2"/>
                </a:solidFill>
              </a:rPr>
              <a:t>Bespin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(via </a:t>
            </a:r>
            <a:r>
              <a:rPr lang="en-US" dirty="0" err="1" smtClean="0">
                <a:solidFill>
                  <a:schemeClr val="bg2"/>
                </a:solidFill>
              </a:rPr>
              <a:t>lin.tl</a:t>
            </a:r>
            <a:r>
              <a:rPr lang="en-US" dirty="0" smtClean="0">
                <a:solidFill>
                  <a:schemeClr val="bg2"/>
                </a:solidFill>
              </a:rPr>
              <a:t>) offers JSON support and lots of useful Hadoop types</a:t>
            </a:r>
          </a:p>
        </p:txBody>
      </p:sp>
    </p:spTree>
    <p:extLst>
      <p:ext uri="{BB962C8B-B14F-4D97-AF65-F5344CB8AC3E}">
        <p14:creationId xmlns:p14="http://schemas.microsoft.com/office/powerpoint/2010/main" val="42735044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Cluster Components*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each:</a:t>
            </a:r>
          </a:p>
          <a:p>
            <a:pPr lvl="1"/>
            <a:r>
              <a:rPr lang="en-US" dirty="0" err="1" smtClean="0"/>
              <a:t>Namenode</a:t>
            </a:r>
            <a:r>
              <a:rPr lang="en-US" dirty="0" smtClean="0"/>
              <a:t> (NN): master node for HDFS</a:t>
            </a:r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(JT): master node for job submission</a:t>
            </a:r>
          </a:p>
          <a:p>
            <a:r>
              <a:rPr lang="en-US" dirty="0" smtClean="0"/>
              <a:t>Set of each per slave machine:</a:t>
            </a:r>
          </a:p>
          <a:p>
            <a:pPr lvl="1"/>
            <a:r>
              <a:rPr lang="en-US" dirty="0" err="1" smtClean="0"/>
              <a:t>Tasktracker</a:t>
            </a:r>
            <a:r>
              <a:rPr lang="en-US" dirty="0" smtClean="0"/>
              <a:t> (TT): contains multiple task slots</a:t>
            </a:r>
          </a:p>
          <a:p>
            <a:pPr lvl="1"/>
            <a:r>
              <a:rPr lang="en-US" dirty="0" err="1" smtClean="0"/>
              <a:t>Datanode</a:t>
            </a:r>
            <a:r>
              <a:rPr lang="en-US" dirty="0" smtClean="0"/>
              <a:t> (DN): serves HDFS data blocks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46503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71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program in Hadoop = Hadoop job</a:t>
            </a:r>
          </a:p>
          <a:p>
            <a:pPr lvl="1"/>
            <a:r>
              <a:rPr lang="en-US" dirty="0" smtClean="0"/>
              <a:t>Jobs are divided into map and reduce tasks</a:t>
            </a:r>
          </a:p>
          <a:p>
            <a:pPr lvl="1"/>
            <a:r>
              <a:rPr lang="en-US" dirty="0" smtClean="0"/>
              <a:t>An instance of running a task is called a task attempt (occupies a slot)</a:t>
            </a:r>
          </a:p>
          <a:p>
            <a:pPr lvl="1"/>
            <a:r>
              <a:rPr lang="en-US" dirty="0" smtClean="0"/>
              <a:t>Multiple jobs can be composed into a workflow</a:t>
            </a:r>
          </a:p>
          <a:p>
            <a:r>
              <a:rPr lang="en-US" dirty="0" smtClean="0"/>
              <a:t>Job submission: </a:t>
            </a:r>
          </a:p>
          <a:p>
            <a:pPr lvl="1"/>
            <a:r>
              <a:rPr lang="en-US" dirty="0" smtClean="0"/>
              <a:t>Client (i.e., driver program) creates a job, configures it, and submits it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smtClean="0"/>
              <a:t>That’s it! The Hadoop cluster takes over…</a:t>
            </a:r>
          </a:p>
        </p:txBody>
      </p:sp>
    </p:spTree>
    <p:extLst>
      <p:ext uri="{BB962C8B-B14F-4D97-AF65-F5344CB8AC3E}">
        <p14:creationId xmlns:p14="http://schemas.microsoft.com/office/powerpoint/2010/main" val="93443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</a:p>
          <a:p>
            <a:pPr lvl="1"/>
            <a:r>
              <a:rPr lang="en-US" dirty="0" smtClean="0"/>
              <a:t>Input splits are computed (on client end)</a:t>
            </a:r>
          </a:p>
          <a:p>
            <a:pPr lvl="1"/>
            <a:r>
              <a:rPr lang="en-US" dirty="0" smtClean="0"/>
              <a:t>Job data (jar, configuration XML) are sent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puts job data in shared location, </a:t>
            </a:r>
            <a:r>
              <a:rPr lang="en-US" dirty="0" err="1" smtClean="0"/>
              <a:t>enqueues</a:t>
            </a:r>
            <a:r>
              <a:rPr lang="en-US" dirty="0" smtClean="0"/>
              <a:t> tasks</a:t>
            </a:r>
          </a:p>
          <a:p>
            <a:pPr lvl="1"/>
            <a:r>
              <a:rPr lang="en-US" dirty="0" err="1" smtClean="0"/>
              <a:t>TaskTrackers</a:t>
            </a:r>
            <a:r>
              <a:rPr lang="en-US" dirty="0" smtClean="0"/>
              <a:t> poll for tasks</a:t>
            </a:r>
          </a:p>
          <a:p>
            <a:pPr lvl="1"/>
            <a:r>
              <a:rPr lang="en-US" dirty="0" smtClean="0"/>
              <a:t>Off to the races…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88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46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609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InputFormat:</a:t>
            </a:r>
          </a:p>
          <a:p>
            <a:pPr lvl="1"/>
            <a:r>
              <a:rPr lang="en-US" dirty="0" err="1" smtClean="0"/>
              <a:t>TextInputFormat</a:t>
            </a:r>
            <a:endParaRPr lang="en-US" dirty="0" smtClean="0"/>
          </a:p>
          <a:p>
            <a:pPr lvl="1"/>
            <a:r>
              <a:rPr lang="en-US" dirty="0" err="1" smtClean="0"/>
              <a:t>KeyValueTextInputFormat</a:t>
            </a:r>
            <a:endParaRPr lang="en-US" dirty="0" smtClean="0"/>
          </a:p>
          <a:p>
            <a:pPr lvl="1"/>
            <a:r>
              <a:rPr lang="en-US" dirty="0" err="1" smtClean="0"/>
              <a:t>SequenceFileInputFormat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err="1" smtClean="0"/>
              <a:t>OutputFormat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TextOutputFormat</a:t>
            </a:r>
            <a:endParaRPr lang="en-US" dirty="0" smtClean="0"/>
          </a:p>
          <a:p>
            <a:pPr lvl="1"/>
            <a:r>
              <a:rPr lang="en-US" dirty="0" err="1" smtClean="0"/>
              <a:t>SequenceFileOutputFormat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817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 in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Probably the most complex aspect of MapReduce execution</a:t>
            </a:r>
          </a:p>
          <a:p>
            <a:r>
              <a:rPr lang="en-US" dirty="0" smtClean="0"/>
              <a:t>Map side</a:t>
            </a:r>
          </a:p>
          <a:p>
            <a:pPr lvl="1"/>
            <a:r>
              <a:rPr lang="en-US" dirty="0" smtClean="0"/>
              <a:t>Map outputs are buffered in memory in a circular buffer</a:t>
            </a:r>
          </a:p>
          <a:p>
            <a:pPr lvl="1"/>
            <a:r>
              <a:rPr lang="en-US" dirty="0" smtClean="0"/>
              <a:t>When buffer reaches threshold, contents are “spilled” to disk</a:t>
            </a:r>
          </a:p>
          <a:p>
            <a:pPr lvl="1"/>
            <a:r>
              <a:rPr lang="en-US" dirty="0" smtClean="0"/>
              <a:t>Spills merged in a single, partitioned file (sorted within each partition): combiner runs during the merges</a:t>
            </a:r>
          </a:p>
          <a:p>
            <a:r>
              <a:rPr lang="en-US" dirty="0" smtClean="0"/>
              <a:t>Reduce side</a:t>
            </a:r>
          </a:p>
          <a:p>
            <a:pPr lvl="1"/>
            <a:r>
              <a:rPr lang="en-US" dirty="0" smtClean="0"/>
              <a:t>First, map outputs are copied over to reducer machine</a:t>
            </a:r>
          </a:p>
          <a:p>
            <a:pPr lvl="1"/>
            <a:r>
              <a:rPr lang="en-US" dirty="0" smtClean="0"/>
              <a:t>“Sort” is a multi-pass merge of map outputs (happens in memory and on disk): combiner runs during the merges</a:t>
            </a:r>
          </a:p>
          <a:p>
            <a:pPr lvl="1"/>
            <a:r>
              <a:rPr lang="en-US" dirty="0" smtClean="0"/>
              <a:t>Final merge pass goes directly into reducer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19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465583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Workflow</a:t>
            </a:r>
            <a:endParaRPr lang="en-US" dirty="0"/>
          </a:p>
        </p:txBody>
      </p:sp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pic>
        <p:nvPicPr>
          <p:cNvPr id="22" name="Picture 21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866" y="2667000"/>
            <a:ext cx="719138" cy="144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3733800" y="3886200"/>
            <a:ext cx="1675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Submit 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(workspace)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5029200"/>
            <a:ext cx="213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in?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000" y="5405735"/>
            <a:ext cx="194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Writing code?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00" y="5786735"/>
            <a:ext cx="233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out?</a:t>
            </a:r>
          </a:p>
        </p:txBody>
      </p:sp>
    </p:spTree>
    <p:extLst>
      <p:ext uri="{BB962C8B-B14F-4D97-AF65-F5344CB8AC3E}">
        <p14:creationId xmlns:p14="http://schemas.microsoft.com/office/powerpoint/2010/main" val="3822185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Hadoop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take a deep breath</a:t>
            </a:r>
          </a:p>
          <a:p>
            <a:r>
              <a:rPr lang="en-US" dirty="0" smtClean="0"/>
              <a:t>Start small, start locally</a:t>
            </a:r>
          </a:p>
          <a:p>
            <a:r>
              <a:rPr lang="en-US" dirty="0" smtClean="0"/>
              <a:t>Build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1499546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5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Execution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ways to run code:</a:t>
            </a:r>
          </a:p>
          <a:p>
            <a:pPr lvl="1"/>
            <a:r>
              <a:rPr lang="en-US" dirty="0" smtClean="0"/>
              <a:t>Local (standalone) mode</a:t>
            </a:r>
          </a:p>
          <a:p>
            <a:pPr lvl="1"/>
            <a:r>
              <a:rPr lang="en-US" dirty="0" smtClean="0"/>
              <a:t>Pseudo-distributed mode</a:t>
            </a:r>
          </a:p>
          <a:p>
            <a:pPr lvl="1"/>
            <a:r>
              <a:rPr lang="en-US" dirty="0" smtClean="0"/>
              <a:t>Fully-distributed mode</a:t>
            </a:r>
          </a:p>
          <a:p>
            <a:r>
              <a:rPr lang="en-US" dirty="0" smtClean="0"/>
              <a:t>Learn what’s good for what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40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Debugging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</a:t>
            </a:r>
            <a:r>
              <a:rPr lang="en-US" dirty="0" err="1" smtClean="0"/>
              <a:t>ol</a:t>
            </a:r>
            <a:r>
              <a:rPr lang="en-US" dirty="0" smtClean="0"/>
              <a:t>’ </a:t>
            </a:r>
            <a:r>
              <a:rPr lang="en-US" dirty="0" err="1" smtClean="0"/>
              <a:t>System.out.println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to use the </a:t>
            </a:r>
            <a:r>
              <a:rPr lang="en-US" dirty="0" err="1"/>
              <a:t>webapp</a:t>
            </a:r>
            <a:r>
              <a:rPr lang="en-US" dirty="0"/>
              <a:t> to access logs</a:t>
            </a:r>
          </a:p>
          <a:p>
            <a:pPr lvl="1"/>
            <a:r>
              <a:rPr lang="en-US" dirty="0" smtClean="0"/>
              <a:t>Logging </a:t>
            </a:r>
            <a:r>
              <a:rPr lang="en-US" dirty="0"/>
              <a:t>preferred over </a:t>
            </a:r>
            <a:r>
              <a:rPr lang="en-US" dirty="0" err="1" smtClean="0"/>
              <a:t>System.out.println</a:t>
            </a:r>
            <a:endParaRPr lang="en-US" dirty="0" smtClean="0"/>
          </a:p>
          <a:p>
            <a:pPr lvl="1"/>
            <a:r>
              <a:rPr lang="en-US" dirty="0" smtClean="0"/>
              <a:t>Be careful how much you log!</a:t>
            </a:r>
          </a:p>
          <a:p>
            <a:r>
              <a:rPr lang="en-US" dirty="0" smtClean="0"/>
              <a:t>Fail </a:t>
            </a:r>
            <a:r>
              <a:rPr lang="en-US" dirty="0"/>
              <a:t>on </a:t>
            </a:r>
            <a:r>
              <a:rPr lang="en-US" dirty="0" smtClean="0"/>
              <a:t>success</a:t>
            </a:r>
          </a:p>
          <a:p>
            <a:pPr lvl="1"/>
            <a:r>
              <a:rPr lang="en-US" dirty="0" smtClean="0"/>
              <a:t>Throw </a:t>
            </a:r>
            <a:r>
              <a:rPr lang="en-US" dirty="0" err="1"/>
              <a:t>RuntimeExceptions</a:t>
            </a:r>
            <a:r>
              <a:rPr lang="en-US" dirty="0"/>
              <a:t> and capture state</a:t>
            </a:r>
          </a:p>
          <a:p>
            <a:r>
              <a:rPr lang="en-US" dirty="0" smtClean="0"/>
              <a:t>Programming is still programming</a:t>
            </a:r>
          </a:p>
          <a:p>
            <a:pPr lvl="1"/>
            <a:r>
              <a:rPr lang="en-US" dirty="0" smtClean="0"/>
              <a:t>Use Hadoop as the “glue”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core functionality outside mappers and </a:t>
            </a:r>
            <a:r>
              <a:rPr lang="en-US" dirty="0" smtClean="0"/>
              <a:t>reducers</a:t>
            </a:r>
            <a:endParaRPr lang="en-US" dirty="0"/>
          </a:p>
          <a:p>
            <a:pPr lvl="1"/>
            <a:r>
              <a:rPr lang="en-US" dirty="0" smtClean="0"/>
              <a:t>Independently test (e.g., unit testing)</a:t>
            </a:r>
          </a:p>
          <a:p>
            <a:pPr lvl="1"/>
            <a:r>
              <a:rPr lang="en-US" dirty="0" smtClean="0"/>
              <a:t>Compose (tested) components in mappers and reducers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250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Facebook</a:t>
            </a:r>
            <a:r>
              <a:rPr lang="en-US" dirty="0" smtClean="0"/>
              <a:t>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tablets, smartphones, etc. (“thin client”)</a:t>
            </a:r>
          </a:p>
          <a:p>
            <a:pPr lvl="1"/>
            <a:r>
              <a:rPr lang="en-US" dirty="0" smtClean="0"/>
              <a:t>Browser </a:t>
            </a:r>
            <a:r>
              <a:rPr lang="en-US" i="1" dirty="0" smtClean="0"/>
              <a:t>is</a:t>
            </a:r>
            <a:r>
              <a:rPr lang="en-US" dirty="0" smtClean="0"/>
              <a:t>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2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199167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1" name="TextBox 21"/>
          <p:cNvSpPr txBox="1">
            <a:spLocks noChangeArrowheads="1"/>
          </p:cNvSpPr>
          <p:nvPr/>
        </p:nvSpPr>
        <p:spPr bwMode="auto">
          <a:xfrm>
            <a:off x="0" y="556260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Today’s buzzword: </a:t>
            </a:r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Docker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241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cycles?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Engine, </a:t>
            </a:r>
            <a:r>
              <a:rPr lang="en-US" dirty="0" err="1" smtClean="0"/>
              <a:t>Altiscale</a:t>
            </a:r>
            <a:endParaRPr lang="en-US" dirty="0" smtClean="0"/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8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53698</TotalTime>
  <Words>1876</Words>
  <Application>Microsoft Macintosh PowerPoint</Application>
  <PresentationFormat>On-screen Show (4:3)</PresentationFormat>
  <Paragraphs>486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Default Design</vt:lpstr>
      <vt:lpstr>PowerPoint Presentation</vt:lpstr>
      <vt:lpstr>PowerPoint Presentation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Who cares?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MapReduce API*</vt:lpstr>
      <vt:lpstr>MapReduce API*</vt:lpstr>
      <vt:lpstr>A tale of two packages…</vt:lpstr>
      <vt:lpstr>Data Types in Hadoop: Keys and Values</vt:lpstr>
      <vt:lpstr>“Hello World”: Word Count</vt:lpstr>
      <vt:lpstr>“Hello World”: Word Count</vt:lpstr>
      <vt:lpstr>“Hello World”: Word Count</vt:lpstr>
      <vt:lpstr>Three Gotchas</vt:lpstr>
      <vt:lpstr>Getting Data to Mappers and Reducers</vt:lpstr>
      <vt:lpstr>Complex Data Types in Hadoop</vt:lpstr>
      <vt:lpstr>Basic Cluster Components*</vt:lpstr>
      <vt:lpstr>Putting everything together…</vt:lpstr>
      <vt:lpstr>Anatomy of a Job</vt:lpstr>
      <vt:lpstr>Anatomy of a Job</vt:lpstr>
      <vt:lpstr>PowerPoint Presentation</vt:lpstr>
      <vt:lpstr>PowerPoint Presentation</vt:lpstr>
      <vt:lpstr>PowerPoint Presentation</vt:lpstr>
      <vt:lpstr>PowerPoint Presentation</vt:lpstr>
      <vt:lpstr>Input and Output</vt:lpstr>
      <vt:lpstr>Shuffle and Sort in MapReduce</vt:lpstr>
      <vt:lpstr>Shuffle and Sort</vt:lpstr>
      <vt:lpstr>Hadoop Workflow</vt:lpstr>
      <vt:lpstr>Debugging Hadoop</vt:lpstr>
      <vt:lpstr>PowerPoint Presentation</vt:lpstr>
      <vt:lpstr>Code Execution Environments</vt:lpstr>
      <vt:lpstr>Hadoop Debugging Strategies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10948</cp:revision>
  <dcterms:created xsi:type="dcterms:W3CDTF">2012-08-31T06:36:49Z</dcterms:created>
  <dcterms:modified xsi:type="dcterms:W3CDTF">2016-01-15T21:07:18Z</dcterms:modified>
  <cp:category/>
</cp:coreProperties>
</file>